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5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81" r:id="rId19"/>
    <p:sldId id="278" r:id="rId20"/>
    <p:sldId id="279" r:id="rId21"/>
    <p:sldId id="280" r:id="rId22"/>
    <p:sldId id="282" r:id="rId23"/>
    <p:sldId id="283" r:id="rId24"/>
    <p:sldId id="261" r:id="rId25"/>
    <p:sldId id="263" r:id="rId26"/>
  </p:sldIdLst>
  <p:sldSz cx="18288000" cy="10287000"/>
  <p:notesSz cx="6858000" cy="9144000"/>
  <p:embeddedFontLst>
    <p:embeddedFont>
      <p:font typeface="Pretendard Bold" panose="020B0600000101010101" charset="-127"/>
      <p:bold r:id="rId28"/>
    </p:embeddedFont>
    <p:embeddedFont>
      <p:font typeface="Montserrat SemiBold" panose="020B0600000101010101" charset="0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retendard Regular" panose="020B0600000101010101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268"/>
    <a:srgbClr val="B4B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21812-45A7-4279-9576-67DB8888203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98FA5-7B56-45AA-B734-5304DB6DE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5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98FA5-7B56-45AA-B734-5304DB6DE8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2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736600" y="6667500"/>
            <a:ext cx="11760200" cy="872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6300" y="9093200"/>
            <a:ext cx="5842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900" y="9093200"/>
            <a:ext cx="5842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1600000">
            <a:off x="10502900" y="-4368800"/>
            <a:ext cx="13881100" cy="1029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1400" y="2362200"/>
            <a:ext cx="78867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8100" b="0" i="0" u="none" strike="noStrike" dirty="0" smtClean="0">
                <a:solidFill>
                  <a:srgbClr val="556268"/>
                </a:solidFill>
                <a:ea typeface="Pretendard Regular"/>
              </a:rPr>
              <a:t>중앙능력개발원</a:t>
            </a:r>
            <a:endParaRPr lang="ko-KR" sz="8100" b="0" i="0" u="none" strike="noStrike" dirty="0">
              <a:solidFill>
                <a:srgbClr val="556268"/>
              </a:solidFill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24099" y="3695700"/>
            <a:ext cx="56388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8100" b="0" i="0" u="none" strike="noStrike" smtClean="0">
                <a:solidFill>
                  <a:srgbClr val="556268"/>
                </a:solidFill>
                <a:ea typeface="Pretendard Bold"/>
              </a:rPr>
              <a:t>홈페이지 </a:t>
            </a:r>
            <a:r>
              <a:rPr lang="ko-KR" altLang="en-US" sz="8100" smtClean="0">
                <a:solidFill>
                  <a:srgbClr val="556268"/>
                </a:solidFill>
                <a:ea typeface="Pretendard Bold"/>
              </a:rPr>
              <a:t>개편</a:t>
            </a:r>
            <a:endParaRPr lang="ko-KR" sz="81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11300" y="8775700"/>
            <a:ext cx="2171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endParaRPr lang="ko-KR" sz="18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5900" y="8947150"/>
            <a:ext cx="2171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ko-KR" altLang="en-US" sz="1800" b="0" i="0" u="none" strike="noStrike" dirty="0" err="1" smtClean="0">
                <a:solidFill>
                  <a:srgbClr val="FFFFFF"/>
                </a:solidFill>
                <a:ea typeface="Pretendard Bold"/>
              </a:rPr>
              <a:t>김대형</a:t>
            </a:r>
            <a:endParaRPr lang="ko-KR" sz="18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35500" y="8775700"/>
            <a:ext cx="28829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sz="1800" b="0" i="0" u="none" strike="noStrike" dirty="0" smtClean="0">
                <a:solidFill>
                  <a:srgbClr val="FFFFFF"/>
                </a:solidFill>
                <a:latin typeface="Pretendard Regular"/>
              </a:rPr>
              <a:t>010 7592 3218</a:t>
            </a:r>
            <a:endParaRPr lang="en-US" sz="18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l">
              <a:lnSpc>
                <a:spcPct val="119519"/>
              </a:lnSpc>
            </a:pPr>
            <a:r>
              <a:rPr lang="en-US" dirty="0" smtClean="0">
                <a:solidFill>
                  <a:srgbClr val="FFFFFF"/>
                </a:solidFill>
                <a:latin typeface="Pretendard Regular"/>
              </a:rPr>
              <a:t>daehyung0330@gmail.com</a:t>
            </a:r>
            <a:endParaRPr lang="en-US" sz="18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760700" y="9042400"/>
            <a:ext cx="1689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100" b="0" i="0" u="none" strike="noStrike" dirty="0" smtClean="0">
                <a:solidFill>
                  <a:srgbClr val="556268"/>
                </a:solidFill>
                <a:latin typeface="Pretendard Bold"/>
              </a:rPr>
              <a:t>2025</a:t>
            </a:r>
            <a:endParaRPr lang="en-US" sz="2100" b="0" i="0" u="none" strike="noStrike" dirty="0">
              <a:solidFill>
                <a:srgbClr val="556268"/>
              </a:solidFill>
              <a:latin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sp>
        <p:nvSpPr>
          <p:cNvPr id="8" name="TextBox 15"/>
          <p:cNvSpPr txBox="1"/>
          <p:nvPr/>
        </p:nvSpPr>
        <p:spPr>
          <a:xfrm>
            <a:off x="10541000" y="1025336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관리자 로그인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9220200" y="1949071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직관적이고 효율적인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 관리자 로그인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화면 디자인 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간결한 </a:t>
            </a:r>
            <a:r>
              <a:rPr lang="en-US" altLang="ko-KR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구성된 사용자 중심 로그인 </a:t>
            </a:r>
            <a:r>
              <a:rPr lang="ko-KR" altLang="en-US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화면</a:t>
            </a:r>
            <a:endParaRPr lang="en-US" sz="2200" b="0" i="0" u="none" strike="noStrike" dirty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0" y="5353050"/>
            <a:ext cx="3524742" cy="4534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71500"/>
            <a:ext cx="8915400" cy="4177542"/>
          </a:xfrm>
          <a:prstGeom prst="rect">
            <a:avLst/>
          </a:prstGeom>
        </p:spPr>
      </p:pic>
      <p:sp>
        <p:nvSpPr>
          <p:cNvPr id="10" name="TextBox 15"/>
          <p:cNvSpPr txBox="1"/>
          <p:nvPr/>
        </p:nvSpPr>
        <p:spPr>
          <a:xfrm>
            <a:off x="8728364" y="6279013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관리자 사이드 메뉴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7407564" y="7097784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성공적인 로그인 후 관리자 전용 사이드 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메뉴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활성화 및 노출</a:t>
            </a:r>
            <a:endParaRPr lang="en-US" sz="2200" b="0" i="0" u="none" strike="noStrike" dirty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5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sp>
        <p:nvSpPr>
          <p:cNvPr id="8" name="TextBox 15"/>
          <p:cNvSpPr txBox="1"/>
          <p:nvPr/>
        </p:nvSpPr>
        <p:spPr>
          <a:xfrm>
            <a:off x="12141200" y="1158211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smtClean="0">
                <a:solidFill>
                  <a:srgbClr val="556268"/>
                </a:solidFill>
                <a:ea typeface="Pretendard Bold"/>
              </a:rPr>
              <a:t>지원자 목록 게시판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10820400" y="2015701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직관적으로 파악 가능한 지원자 목록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게시판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08" y="770621"/>
            <a:ext cx="10088383" cy="23339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956" y="3581746"/>
            <a:ext cx="5889452" cy="6701790"/>
          </a:xfrm>
          <a:prstGeom prst="rect">
            <a:avLst/>
          </a:prstGeom>
        </p:spPr>
      </p:pic>
      <p:sp>
        <p:nvSpPr>
          <p:cNvPr id="11" name="TextBox 15"/>
          <p:cNvSpPr txBox="1"/>
          <p:nvPr/>
        </p:nvSpPr>
        <p:spPr>
          <a:xfrm>
            <a:off x="5410200" y="384348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지원자 상세정보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4140794" y="4880841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지원자 상세 정보 열람 기능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제공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상담 시간의 추가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수정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삭제 기능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지원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관리자가 지원자 정보 오류 시 직접 수정 가능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7200900"/>
            <a:ext cx="3159991" cy="2853956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 flipV="1">
            <a:off x="14020800" y="9258300"/>
            <a:ext cx="0" cy="381000"/>
          </a:xfrm>
          <a:prstGeom prst="line">
            <a:avLst/>
          </a:prstGeom>
          <a:ln w="76200">
            <a:solidFill>
              <a:srgbClr val="B4B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7141738" y="9303327"/>
            <a:ext cx="6895506" cy="0"/>
          </a:xfrm>
          <a:prstGeom prst="straightConnector1">
            <a:avLst/>
          </a:prstGeom>
          <a:ln w="76200">
            <a:solidFill>
              <a:srgbClr val="B4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sp>
        <p:nvSpPr>
          <p:cNvPr id="8" name="TextBox 15"/>
          <p:cNvSpPr txBox="1"/>
          <p:nvPr/>
        </p:nvSpPr>
        <p:spPr>
          <a:xfrm>
            <a:off x="11370950" y="3217718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예약 캘린더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10050150" y="4114800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지원자의 예약 상담 일시 확인 기능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제공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상담 일시 클릭 시 해당 지원서 상세 페이지로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이동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현재 날짜로 이동 및 현재 날짜 시각적으로 표시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00100"/>
            <a:ext cx="9135750" cy="73829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782" y="704673"/>
            <a:ext cx="6048368" cy="20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47700"/>
            <a:ext cx="16185234" cy="6315956"/>
          </a:xfrm>
          <a:prstGeom prst="rect">
            <a:avLst/>
          </a:prstGeom>
        </p:spPr>
      </p:pic>
      <p:sp>
        <p:nvSpPr>
          <p:cNvPr id="11" name="TextBox 15"/>
          <p:cNvSpPr txBox="1"/>
          <p:nvPr/>
        </p:nvSpPr>
        <p:spPr>
          <a:xfrm>
            <a:off x="6886117" y="76581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교육 과정 수정 목록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5565317" y="8416636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각 카드 클릭 시 해당 과정 수정 페이지로 이동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524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9601200" y="11811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코스 정보 수정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8280400" y="2247900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해당 코스의 제목</a:t>
            </a:r>
            <a:r>
              <a:rPr lang="en-US" altLang="ko-KR" sz="2200" dirty="0" smtClean="0">
                <a:solidFill>
                  <a:srgbClr val="556268"/>
                </a:solidFill>
                <a:ea typeface="Pretendard Regular"/>
              </a:rPr>
              <a:t>,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설명</a:t>
            </a:r>
            <a:r>
              <a:rPr lang="en-US" altLang="ko-KR" sz="2200" dirty="0" smtClean="0">
                <a:solidFill>
                  <a:srgbClr val="556268"/>
                </a:solidFill>
                <a:ea typeface="Pretendard Regular"/>
              </a:rPr>
              <a:t>,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일정 정보를 수정 가능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77387"/>
            <a:ext cx="7156619" cy="60012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5067300"/>
            <a:ext cx="6401343" cy="4777473"/>
          </a:xfrm>
          <a:prstGeom prst="rect">
            <a:avLst/>
          </a:prstGeom>
        </p:spPr>
      </p:pic>
      <p:sp>
        <p:nvSpPr>
          <p:cNvPr id="9" name="TextBox 15"/>
          <p:cNvSpPr txBox="1"/>
          <p:nvPr/>
        </p:nvSpPr>
        <p:spPr>
          <a:xfrm>
            <a:off x="2819400" y="7017309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주요 교과 수정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1498600" y="8037368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해당 코스의 주요 교과 수정</a:t>
            </a:r>
            <a:r>
              <a:rPr lang="en-US" altLang="ko-KR" sz="2200" dirty="0" smtClean="0">
                <a:solidFill>
                  <a:srgbClr val="556268"/>
                </a:solidFill>
                <a:ea typeface="Pretendard Regular"/>
              </a:rPr>
              <a:t>,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추가 및 삭제 가능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057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10591800" y="12573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교육 </a:t>
            </a:r>
            <a:r>
              <a:rPr lang="ko-KR" altLang="en-US" sz="2600" b="0" i="0" u="none" strike="noStrike" dirty="0" err="1" smtClean="0">
                <a:solidFill>
                  <a:srgbClr val="556268"/>
                </a:solidFill>
                <a:ea typeface="Pretendard Bold"/>
              </a:rPr>
              <a:t>로드맵</a:t>
            </a: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 수정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9042400" y="2225354"/>
            <a:ext cx="64262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해당 코스의 각 월별로 교육 </a:t>
            </a:r>
            <a:r>
              <a:rPr lang="ko-KR" altLang="en-US" sz="2200" dirty="0" err="1" smtClean="0">
                <a:solidFill>
                  <a:srgbClr val="556268"/>
                </a:solidFill>
                <a:ea typeface="Pretendard Regular"/>
              </a:rPr>
              <a:t>로드맵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 수정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,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 추가  및 삭제 가능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2819400" y="7017309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교육 목표 수정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1498599" y="7952296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해당 코스의 교육 목표 수정</a:t>
            </a:r>
            <a:r>
              <a:rPr lang="en-US" altLang="ko-KR" sz="2200" dirty="0" smtClean="0">
                <a:solidFill>
                  <a:srgbClr val="556268"/>
                </a:solidFill>
                <a:ea typeface="Pretendard Regular"/>
              </a:rPr>
              <a:t>,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추가 및 삭제 가능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57" y="905358"/>
            <a:ext cx="7773485" cy="4677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245" y="5096100"/>
            <a:ext cx="7830643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0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8" y="231295"/>
            <a:ext cx="9126224" cy="6878010"/>
          </a:xfrm>
          <a:prstGeom prst="rect">
            <a:avLst/>
          </a:prstGeom>
        </p:spPr>
      </p:pic>
      <p:sp>
        <p:nvSpPr>
          <p:cNvPr id="13" name="TextBox 15"/>
          <p:cNvSpPr txBox="1"/>
          <p:nvPr/>
        </p:nvSpPr>
        <p:spPr>
          <a:xfrm>
            <a:off x="12141200" y="10287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포트폴리오 관리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91800" y="1996754"/>
            <a:ext cx="64262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메인 페이지에 노출되는 포트폴리오 관리 페이지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5974443"/>
            <a:ext cx="7772401" cy="3846410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286000" y="6743700"/>
            <a:ext cx="7696200" cy="0"/>
          </a:xfrm>
          <a:prstGeom prst="straightConnector1">
            <a:avLst/>
          </a:prstGeom>
          <a:ln w="76200">
            <a:solidFill>
              <a:srgbClr val="B4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5"/>
          <p:cNvSpPr txBox="1"/>
          <p:nvPr/>
        </p:nvSpPr>
        <p:spPr>
          <a:xfrm>
            <a:off x="4343400" y="7531595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포트폴리오 수정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2794000" y="8499649"/>
            <a:ext cx="64262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수정 버튼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클릭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시 하단에 별도 편집 섹션이 동적으로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생성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제목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하이퍼링크 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URL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및 이미지 수정 기능 제공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8175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17297400" cy="7543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06600" y="901700"/>
            <a:ext cx="5905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0" dirty="0" smtClean="0">
                <a:solidFill>
                  <a:srgbClr val="FFFFFF"/>
                </a:solidFill>
                <a:latin typeface="Montserrat SemiBold"/>
              </a:rPr>
              <a:t>CODE</a:t>
            </a:r>
            <a:endParaRPr lang="en-US" sz="3800" b="0" i="0" u="none" strike="noStrike" dirty="0">
              <a:solidFill>
                <a:srgbClr val="FFFFFF"/>
              </a:solidFill>
              <a:latin typeface="Montserrat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06600" y="1739900"/>
            <a:ext cx="2603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9500" y="965200"/>
            <a:ext cx="10160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 smtClean="0">
                <a:solidFill>
                  <a:srgbClr val="FFFFFF">
                    <a:alpha val="80000"/>
                  </a:srgbClr>
                </a:solidFill>
                <a:latin typeface="Montserrat SemiBold"/>
              </a:rPr>
              <a:t>03</a:t>
            </a:r>
            <a:endParaRPr lang="en-US" sz="3200" b="0" i="0" u="none" strike="noStrike" dirty="0">
              <a:solidFill>
                <a:srgbClr val="FFFFFF">
                  <a:alpha val="80000"/>
                </a:srgbClr>
              </a:solidFill>
              <a:latin typeface="Montserrat SemiBold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2006600" y="1739900"/>
            <a:ext cx="3987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700" b="0" i="0" u="none" strike="noStrike" dirty="0" err="1" smtClean="0">
                <a:solidFill>
                  <a:schemeClr val="bg1"/>
                </a:solidFill>
                <a:ea typeface="Pretendard Regular"/>
              </a:rPr>
              <a:t>아키텍쳐</a:t>
            </a:r>
            <a:r>
              <a:rPr lang="ko-KR" altLang="en-US" sz="2700" dirty="0">
                <a:solidFill>
                  <a:schemeClr val="bg1"/>
                </a:solidFill>
                <a:ea typeface="Pretendard Regular"/>
              </a:rPr>
              <a:t> </a:t>
            </a:r>
            <a:r>
              <a:rPr lang="ko-KR" altLang="en-US" sz="2700" dirty="0" smtClean="0">
                <a:solidFill>
                  <a:schemeClr val="bg1"/>
                </a:solidFill>
                <a:ea typeface="Pretendard Regular"/>
              </a:rPr>
              <a:t>및 </a:t>
            </a:r>
            <a:r>
              <a:rPr lang="ko-KR" altLang="en-US" sz="2700" dirty="0" err="1" smtClean="0">
                <a:solidFill>
                  <a:schemeClr val="bg1"/>
                </a:solidFill>
                <a:ea typeface="Pretendard Regular"/>
              </a:rPr>
              <a:t>코드구현</a:t>
            </a:r>
            <a:endParaRPr lang="ko-KR" sz="2700" b="0" i="0" u="none" strike="noStrike" dirty="0">
              <a:solidFill>
                <a:schemeClr val="bg1"/>
              </a:solidFill>
              <a:ea typeface="Pretendard Regular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00909" y="4986875"/>
            <a:ext cx="14649450" cy="2290225"/>
            <a:chOff x="1500909" y="4590473"/>
            <a:chExt cx="14649450" cy="2290225"/>
          </a:xfrm>
        </p:grpSpPr>
        <p:pic>
          <p:nvPicPr>
            <p:cNvPr id="19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0909" y="4590473"/>
              <a:ext cx="14649450" cy="21717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819523" y="4762500"/>
              <a:ext cx="23968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spc="300" dirty="0" smtClean="0">
                  <a:solidFill>
                    <a:schemeClr val="bg1"/>
                  </a:solidFill>
                  <a:latin typeface="Montserrat SemiBold" panose="020B0600000101010101" charset="0"/>
                  <a:ea typeface="Pretendard Regular" panose="020B0600000101010101" charset="-127"/>
                </a:rPr>
                <a:t>서버사이드 렌더링</a:t>
              </a:r>
              <a:endParaRPr lang="ko-KR" altLang="en-US" sz="2000" b="1" i="0" spc="300" dirty="0">
                <a:solidFill>
                  <a:schemeClr val="bg1"/>
                </a:solidFill>
                <a:effectLst/>
                <a:latin typeface="Montserrat SemiBold" panose="020B0600000101010101" charset="0"/>
                <a:ea typeface="Pretendard Regular" panose="020B0600000101010101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41500" y="5291480"/>
              <a:ext cx="9144000" cy="1589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• 교육과정 정보 제공이 주목적</a:t>
              </a:r>
            </a:p>
            <a:p>
              <a:pPr>
                <a:lnSpc>
                  <a:spcPts val="3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• </a:t>
              </a:r>
              <a:r>
                <a:rPr lang="ko-KR" altLang="en-US" dirty="0" smtClean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지원서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폼 처리 중심</a:t>
              </a:r>
            </a:p>
            <a:p>
              <a:pPr>
                <a:lnSpc>
                  <a:spcPts val="3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• 복잡한 사용자 </a:t>
              </a:r>
              <a:r>
                <a:rPr lang="ko-KR" altLang="en-US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인터랙션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불필요</a:t>
              </a:r>
            </a:p>
            <a:p>
              <a:pPr>
                <a:lnSpc>
                  <a:spcPts val="3000"/>
                </a:lnSpc>
              </a:pPr>
              <a:endParaRPr lang="ko-KR" altLang="en-US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500909" y="7696200"/>
            <a:ext cx="14649450" cy="2172700"/>
            <a:chOff x="1500909" y="7192816"/>
            <a:chExt cx="14649450" cy="2172700"/>
          </a:xfrm>
        </p:grpSpPr>
        <p:pic>
          <p:nvPicPr>
            <p:cNvPr id="21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1500909" y="7192816"/>
              <a:ext cx="14649450" cy="217170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819523" y="7353300"/>
              <a:ext cx="40382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spc="300" dirty="0" smtClean="0">
                  <a:solidFill>
                    <a:schemeClr val="bg1"/>
                  </a:solidFill>
                  <a:latin typeface="Montserrat SemiBold" panose="020B0600000101010101" charset="0"/>
                  <a:ea typeface="Pretendard Regular" panose="020B0600000101010101" charset="-127"/>
                </a:rPr>
                <a:t>개인정보 보호를 위한 보안 강화</a:t>
              </a:r>
              <a:endParaRPr lang="ko-KR" altLang="en-US" sz="2000" b="1" i="0" spc="300" dirty="0">
                <a:solidFill>
                  <a:schemeClr val="bg1"/>
                </a:solidFill>
                <a:effectLst/>
                <a:latin typeface="Montserrat SemiBold" panose="020B0600000101010101" charset="0"/>
                <a:ea typeface="Pretendard Regular" panose="020B0600000101010101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19523" y="7734300"/>
              <a:ext cx="9144000" cy="16312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•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서버에서 화면을 직접 렌더링하여 클라이언트 측에서 민감한 </a:t>
              </a:r>
              <a:r>
                <a:rPr lang="ko-KR" altLang="en-US" dirty="0" err="1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로직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 노출 최소화</a:t>
              </a:r>
              <a:b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• </a:t>
              </a:r>
              <a:r>
                <a:rPr lang="en-US" altLang="ko-KR" dirty="0" smtClean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CSRF </a:t>
              </a:r>
              <a:r>
                <a:rPr lang="ko-KR" altLang="en-US" dirty="0" smtClean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대응에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유리한 템플릿 기반 출력 처리</a:t>
              </a:r>
              <a:b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•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인증 및 권한 검증이 서버에서 일괄 관리되어 보안 일관성 유지</a:t>
              </a:r>
              <a:b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</a:br>
              <a:r>
                <a:rPr lang="en-US" altLang="ko-KR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• </a:t>
              </a:r>
              <a:r>
                <a:rPr lang="ko-KR" altLang="en-US" dirty="0">
                  <a:solidFill>
                    <a:schemeClr val="bg1"/>
                  </a:solidFill>
                  <a:latin typeface="Pretendard Regular" panose="020B0600000101010101" charset="-127"/>
                  <a:ea typeface="Pretendard Regular" panose="020B0600000101010101" charset="-127"/>
                </a:rPr>
                <a:t>민감한 데이터가 클라이언트에 불필요하게 노출되지 않도록 제어 가능</a:t>
              </a:r>
            </a:p>
          </p:txBody>
        </p:sp>
      </p:grpSp>
      <p:pic>
        <p:nvPicPr>
          <p:cNvPr id="25" name="Picture 4" descr="https://lh7-rt.googleusercontent.com/slidesz/AGV_vUe8sPr-k6k_avlPG2kLW1viDBJoyRv1fzoV8PUi0fSwJtEmC4l1hRTdHSKU9Xa-hbSMNQXTqP_vgwsnFqLhscgiz7S5Sm_KCeBqeVIR6WuquuLzA9XK1QlqSlJKZeI_AyqX3r-zedu1Wez4Fid0HQ=s2048?key=yX5m9BXCvQMG2s0d0Nrxg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82" y="3120512"/>
            <a:ext cx="2288806" cy="12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10" y="3264382"/>
            <a:ext cx="4502727" cy="9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006600" y="1739900"/>
            <a:ext cx="2603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7907001" cy="9867900"/>
          </a:xfrm>
          <a:prstGeom prst="rect">
            <a:avLst/>
          </a:prstGeom>
        </p:spPr>
      </p:pic>
      <p:sp>
        <p:nvSpPr>
          <p:cNvPr id="13" name="TextBox 15"/>
          <p:cNvSpPr txBox="1"/>
          <p:nvPr/>
        </p:nvSpPr>
        <p:spPr>
          <a:xfrm>
            <a:off x="7289800" y="7044477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dirty="0" err="1">
                <a:solidFill>
                  <a:srgbClr val="556268"/>
                </a:solidFill>
                <a:ea typeface="Pretendard Bold"/>
              </a:rPr>
              <a:t>프래그먼트</a:t>
            </a:r>
            <a:r>
              <a:rPr lang="ko-KR" altLang="en-US" sz="2600" dirty="0">
                <a:solidFill>
                  <a:srgbClr val="556268"/>
                </a:solidFill>
                <a:ea typeface="Pretendard Bold"/>
              </a:rPr>
              <a:t> 템플릿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2708275" y="7829230"/>
            <a:ext cx="1249045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 err="1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타임리프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 err="1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프래그먼트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템플릿 기능을 활용하여 뷰 템플릿을 </a:t>
            </a:r>
            <a:r>
              <a:rPr lang="ko-KR" altLang="en-US" sz="2200" dirty="0" err="1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모듈화하고</a:t>
            </a:r>
            <a:r>
              <a:rPr lang="en-US" altLang="ko-KR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CSS 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JavaScript 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파일을 </a:t>
            </a:r>
            <a:r>
              <a:rPr lang="ko-KR" altLang="en-US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분리</a:t>
            </a:r>
            <a:endParaRPr lang="en-US" altLang="ko-KR" sz="2200" dirty="0" smtClean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코드의 </a:t>
            </a:r>
            <a:r>
              <a:rPr lang="ko-KR" altLang="en-US" sz="2200" dirty="0" err="1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가독성과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유지보수성 향상</a:t>
            </a:r>
            <a:endParaRPr lang="en-US" altLang="ko-KR" sz="2200" dirty="0" smtClean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459"/>
            <a:ext cx="9173855" cy="3524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630459"/>
            <a:ext cx="7019717" cy="4177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254655"/>
            <a:ext cx="2781688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006600" y="1739900"/>
            <a:ext cx="2603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7907001" cy="9867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4" y="932501"/>
            <a:ext cx="5887272" cy="6801799"/>
          </a:xfrm>
          <a:prstGeom prst="rect">
            <a:avLst/>
          </a:prstGeom>
        </p:spPr>
      </p:pic>
      <p:sp>
        <p:nvSpPr>
          <p:cNvPr id="25" name="TextBox 15"/>
          <p:cNvSpPr txBox="1"/>
          <p:nvPr/>
        </p:nvSpPr>
        <p:spPr>
          <a:xfrm>
            <a:off x="7467600" y="12700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보안설정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6146800" y="2120900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en-US" altLang="ko-KR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Spring Security</a:t>
            </a:r>
            <a:r>
              <a:rPr lang="ko-KR" altLang="en-US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</a:t>
            </a:r>
            <a:r>
              <a:rPr lang="en-US" altLang="ko-KR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ADMIN </a:t>
            </a:r>
            <a:r>
              <a:rPr lang="ko-KR" altLang="en-US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권한 설정</a:t>
            </a:r>
            <a:endParaRPr lang="en-US" altLang="ko-KR" sz="2200" dirty="0" smtClean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4610100"/>
            <a:ext cx="9507194" cy="1188399"/>
          </a:xfrm>
          <a:prstGeom prst="rect">
            <a:avLst/>
          </a:prstGeom>
        </p:spPr>
      </p:pic>
      <p:sp>
        <p:nvSpPr>
          <p:cNvPr id="29" name="TextBox 16"/>
          <p:cNvSpPr txBox="1"/>
          <p:nvPr/>
        </p:nvSpPr>
        <p:spPr>
          <a:xfrm>
            <a:off x="9846297" y="6203950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폼 데이터 전송 시 </a:t>
            </a:r>
            <a:r>
              <a:rPr lang="en-US" altLang="ko-KR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CSRF 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토큰을 포함하여 공격을 방지</a:t>
            </a:r>
            <a:endParaRPr lang="en-US" altLang="ko-KR" sz="2200" dirty="0" smtClean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44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787400" y="5029200"/>
            <a:ext cx="3124200" cy="443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4216400" y="5029200"/>
            <a:ext cx="3124200" cy="443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7645400" y="5029200"/>
            <a:ext cx="3124200" cy="443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1061700" y="5029200"/>
            <a:ext cx="3124200" cy="443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4490700" y="5029200"/>
            <a:ext cx="3124200" cy="4432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32200" y="2057400"/>
            <a:ext cx="11023600" cy="200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1300" b="0" i="0" u="none" strike="noStrike">
                <a:solidFill>
                  <a:srgbClr val="556268"/>
                </a:solidFill>
                <a:latin typeface="Montserrat Semi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5400" y="5372100"/>
            <a:ext cx="1143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2700" y="6680200"/>
            <a:ext cx="22225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ko-KR" altLang="en-US" sz="3000" dirty="0" smtClean="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19519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ea typeface="Pretendard Bold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99000" y="5372100"/>
            <a:ext cx="1143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86300" y="6680200"/>
            <a:ext cx="26162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sz="3000" b="0" i="0" u="none" strike="noStrike" dirty="0" smtClean="0">
                <a:solidFill>
                  <a:srgbClr val="FFFFFF"/>
                </a:solidFill>
                <a:latin typeface="Pretendard Bold"/>
              </a:rPr>
              <a:t>UI</a:t>
            </a:r>
            <a:r>
              <a:rPr lang="en-US" sz="30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119519"/>
              </a:lnSpc>
            </a:pPr>
            <a:r>
              <a:rPr lang="en-US" sz="3000" b="0" i="0" u="none" strike="noStrike" dirty="0">
                <a:solidFill>
                  <a:srgbClr val="FFFFFF"/>
                </a:solidFill>
                <a:latin typeface="Pretendard Bold"/>
              </a:rPr>
              <a:t>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02600" y="5372100"/>
            <a:ext cx="1143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89900" y="6680200"/>
            <a:ext cx="21463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altLang="ko-KR" sz="3000" b="0" i="0" u="none" strike="noStrike" dirty="0" smtClean="0">
                <a:solidFill>
                  <a:srgbClr val="FFFFFF"/>
                </a:solidFill>
                <a:ea typeface="Pretendard Bold"/>
              </a:rPr>
              <a:t>CODE</a:t>
            </a:r>
            <a:endParaRPr lang="ko-KR" sz="3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557000" y="5372100"/>
            <a:ext cx="1143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31600" y="6680200"/>
            <a:ext cx="22225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altLang="ko-KR" sz="3000" b="0" i="0" u="none" strike="noStrike" dirty="0" smtClean="0">
                <a:solidFill>
                  <a:srgbClr val="FFFFFF"/>
                </a:solidFill>
                <a:ea typeface="Pretendard Bold"/>
              </a:rPr>
              <a:t>DEMO</a:t>
            </a:r>
            <a:endParaRPr lang="ko-KR" sz="3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998700" y="5372100"/>
            <a:ext cx="1143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sz="3600" b="0" i="0" u="none" strike="noStrike">
                <a:solidFill>
                  <a:srgbClr val="FFFFFF"/>
                </a:solidFill>
                <a:latin typeface="Pretendard 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986000" y="6680200"/>
            <a:ext cx="2222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9519"/>
              </a:lnSpc>
            </a:pPr>
            <a:r>
              <a:rPr lang="en-US" altLang="ko-KR" sz="3000" b="0" i="0" u="none" strike="noStrike" dirty="0" smtClean="0">
                <a:solidFill>
                  <a:srgbClr val="FFFFFF"/>
                </a:solidFill>
                <a:ea typeface="Pretendard Bold"/>
              </a:rPr>
              <a:t>CLOSING</a:t>
            </a:r>
            <a:endParaRPr lang="ko-KR" sz="3000" b="0" i="0" u="none" strike="noStrike" dirty="0">
              <a:solidFill>
                <a:srgbClr val="FFFFFF"/>
              </a:solidFill>
              <a:ea typeface="Pretendard Bold"/>
            </a:endParaRPr>
          </a:p>
          <a:p>
            <a:pPr lvl="0" algn="l">
              <a:lnSpc>
                <a:spcPct val="119519"/>
              </a:lnSpc>
            </a:pPr>
            <a:endParaRPr lang="ko-KR" sz="3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006600" y="1739900"/>
            <a:ext cx="2603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7907001" cy="986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61777"/>
            <a:ext cx="5096586" cy="28388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61777"/>
            <a:ext cx="5194054" cy="2919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637622"/>
            <a:ext cx="6782747" cy="6649378"/>
          </a:xfrm>
          <a:prstGeom prst="rect">
            <a:avLst/>
          </a:prstGeom>
        </p:spPr>
      </p:pic>
      <p:sp>
        <p:nvSpPr>
          <p:cNvPr id="13" name="TextBox 15"/>
          <p:cNvSpPr txBox="1"/>
          <p:nvPr/>
        </p:nvSpPr>
        <p:spPr>
          <a:xfrm>
            <a:off x="11024074" y="75819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dirty="0" smtClean="0">
                <a:solidFill>
                  <a:srgbClr val="556268"/>
                </a:solidFill>
                <a:ea typeface="Pretendard Bold"/>
              </a:rPr>
              <a:t>웹 소켓 설정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9703274" y="8343900"/>
            <a:ext cx="596900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 err="1">
                <a:solidFill>
                  <a:srgbClr val="556268"/>
                </a:solidFill>
                <a:ea typeface="Pretendard Regular"/>
              </a:rPr>
              <a:t>웹소켓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 연결을 통해 지원서 접수가 이루어지면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, 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관리자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페이지에 실시간 토스트 메시지를 표시합니다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.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274" y="5182958"/>
            <a:ext cx="5068007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3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006600" y="1739900"/>
            <a:ext cx="2603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7907001" cy="9867900"/>
          </a:xfrm>
          <a:prstGeom prst="rect">
            <a:avLst/>
          </a:prstGeom>
        </p:spPr>
      </p:pic>
      <p:sp>
        <p:nvSpPr>
          <p:cNvPr id="13" name="TextBox 15"/>
          <p:cNvSpPr txBox="1"/>
          <p:nvPr/>
        </p:nvSpPr>
        <p:spPr>
          <a:xfrm>
            <a:off x="7289800" y="7658042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dirty="0" smtClean="0">
                <a:solidFill>
                  <a:srgbClr val="556268"/>
                </a:solidFill>
                <a:ea typeface="Pretendard Bold"/>
              </a:rPr>
              <a:t>캘린더 생성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2708275" y="8531796"/>
            <a:ext cx="1249045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입력된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날짜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정보를 기반으로 해당 월의 상담 예약 데이터를 조회하고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이전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/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다음 달 날짜를 포함한 완전한 달력 구조를 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2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차원 리스트로 생성하여 웹 화면에서 테이블 형태로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렌더링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4" y="624614"/>
            <a:ext cx="8326012" cy="53442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624614"/>
            <a:ext cx="6134956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006600" y="1739900"/>
            <a:ext cx="2603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7907001" cy="9867900"/>
          </a:xfrm>
          <a:prstGeom prst="rect">
            <a:avLst/>
          </a:prstGeom>
        </p:spPr>
      </p:pic>
      <p:sp>
        <p:nvSpPr>
          <p:cNvPr id="13" name="TextBox 15"/>
          <p:cNvSpPr txBox="1"/>
          <p:nvPr/>
        </p:nvSpPr>
        <p:spPr>
          <a:xfrm>
            <a:off x="7366696" y="76581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dirty="0" smtClean="0">
                <a:solidFill>
                  <a:srgbClr val="556268"/>
                </a:solidFill>
                <a:ea typeface="Pretendard Bold"/>
              </a:rPr>
              <a:t>초기 데이터 자동 입력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2785171" y="8485270"/>
            <a:ext cx="1249045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초기 데이터 자동 입력 설정을 통해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,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신규 데이터베이스 배포 시 유연한 환경 구성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9" y="1375991"/>
            <a:ext cx="9983593" cy="5325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393309"/>
            <a:ext cx="2152950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62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006600" y="1739900"/>
            <a:ext cx="2603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7907001" cy="9867900"/>
          </a:xfrm>
          <a:prstGeom prst="rect">
            <a:avLst/>
          </a:prstGeom>
        </p:spPr>
      </p:pic>
      <p:sp>
        <p:nvSpPr>
          <p:cNvPr id="13" name="TextBox 15"/>
          <p:cNvSpPr txBox="1"/>
          <p:nvPr/>
        </p:nvSpPr>
        <p:spPr>
          <a:xfrm>
            <a:off x="7366696" y="76581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dirty="0">
                <a:solidFill>
                  <a:srgbClr val="556268"/>
                </a:solidFill>
                <a:ea typeface="Pretendard Bold"/>
              </a:rPr>
              <a:t>요소 컬렉션 매핑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2785171" y="8485270"/>
            <a:ext cx="12490450" cy="7908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교육 </a:t>
            </a:r>
            <a:r>
              <a:rPr lang="ko-KR" altLang="en-US" sz="2200" dirty="0" err="1">
                <a:solidFill>
                  <a:srgbClr val="556268"/>
                </a:solidFill>
                <a:ea typeface="Pretendard Regular"/>
              </a:rPr>
              <a:t>로드맵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 내용을 별도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테이블 에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저장하도록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구성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지연 로딩 시 한 번에 처리하는 배치 크기를 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10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으로 설정하여 </a:t>
            </a:r>
            <a:r>
              <a:rPr lang="en-US" altLang="ko-KR" sz="2200" dirty="0">
                <a:solidFill>
                  <a:srgbClr val="556268"/>
                </a:solidFill>
                <a:ea typeface="Pretendard Regular"/>
              </a:rPr>
              <a:t>N+1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문제를 방지하고 쿼리 효율성을 개선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algn="ctr">
              <a:lnSpc>
                <a:spcPct val="152720"/>
              </a:lnSpc>
            </a:pP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00100"/>
            <a:ext cx="6944694" cy="608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800100"/>
            <a:ext cx="3258005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0" y="3175000"/>
            <a:ext cx="1701800" cy="170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6464300"/>
            <a:ext cx="1358900" cy="1358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06600" y="901700"/>
            <a:ext cx="91059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0" b="0" i="0" u="none" strike="noStrike" dirty="0" smtClean="0">
                <a:solidFill>
                  <a:srgbClr val="556268"/>
                </a:solidFill>
                <a:latin typeface="Montserrat SemiBold"/>
              </a:rPr>
              <a:t>DEMO</a:t>
            </a:r>
            <a:endParaRPr lang="en-US" sz="3800" b="0" i="0" u="none" strike="noStrike" dirty="0">
              <a:solidFill>
                <a:srgbClr val="556268"/>
              </a:solidFill>
              <a:latin typeface="Montserrat Semi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06600" y="1739900"/>
            <a:ext cx="3987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700" dirty="0" smtClean="0">
                <a:solidFill>
                  <a:srgbClr val="556268"/>
                </a:solidFill>
                <a:ea typeface="Pretendard Regular"/>
              </a:rPr>
              <a:t>시연 영상</a:t>
            </a:r>
            <a:endParaRPr lang="ko-KR" sz="2700" b="0" i="0" u="none" strike="noStrike" dirty="0">
              <a:solidFill>
                <a:srgbClr val="556268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9500" y="965200"/>
            <a:ext cx="10160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 dirty="0" smtClean="0">
                <a:solidFill>
                  <a:srgbClr val="939393"/>
                </a:solidFill>
                <a:latin typeface="Montserrat SemiBold"/>
              </a:rPr>
              <a:t>04</a:t>
            </a:r>
            <a:endParaRPr lang="en-US" sz="3200" b="0" i="0" u="none" strike="noStrike" dirty="0">
              <a:solidFill>
                <a:srgbClr val="939393"/>
              </a:solidFill>
              <a:latin typeface="Montserrat Semi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32000" y="7391400"/>
            <a:ext cx="3314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총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참여자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2100" y="7708900"/>
            <a:ext cx="4699000" cy="163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9200" b="0" i="0" u="none" strike="noStrike">
                <a:solidFill>
                  <a:srgbClr val="FFFFFF"/>
                </a:solidFill>
                <a:latin typeface="Montserrat SemiBold"/>
              </a:rPr>
              <a:t>3,200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11700" y="8445500"/>
            <a:ext cx="635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56600" y="4140200"/>
            <a:ext cx="3314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평균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프로그램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만족도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4000" y="4470400"/>
            <a:ext cx="4699000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9200" b="0" i="0" u="none" strike="noStrike">
                <a:solidFill>
                  <a:srgbClr val="FFFFFF"/>
                </a:solidFill>
                <a:latin typeface="Montserrat SemiBold"/>
              </a:rPr>
              <a:t>95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23600" y="5194300"/>
            <a:ext cx="635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56600" y="7467600"/>
            <a:ext cx="3314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총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경제적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가치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35700" y="7797800"/>
            <a:ext cx="4699000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9200" b="0" i="0" u="none" strike="noStrike">
                <a:solidFill>
                  <a:srgbClr val="FFFFFF"/>
                </a:solidFill>
                <a:latin typeface="Montserrat SemiBold"/>
              </a:rPr>
              <a:t>1.5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58500" y="8521700"/>
            <a:ext cx="812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억원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06400" y="7302500"/>
            <a:ext cx="3314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총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프로그램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운영</a:t>
            </a: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횟수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53800" y="7620000"/>
            <a:ext cx="4699000" cy="162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9200" b="0" i="0" u="none" strike="noStrike">
                <a:solidFill>
                  <a:srgbClr val="FFFFFF"/>
                </a:solidFill>
                <a:latin typeface="Montserrat SemiBold"/>
              </a:rPr>
              <a:t>18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773400" y="8343900"/>
            <a:ext cx="635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48700" y="8521700"/>
            <a:ext cx="812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약</a:t>
            </a:r>
          </a:p>
        </p:txBody>
      </p:sp>
      <p:pic>
        <p:nvPicPr>
          <p:cNvPr id="2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822286" y="3650673"/>
            <a:ext cx="120142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2006600" y="901700"/>
            <a:ext cx="91059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0" dirty="0" smtClean="0">
                <a:solidFill>
                  <a:srgbClr val="556268"/>
                </a:solidFill>
                <a:latin typeface="Montserrat SemiBold"/>
              </a:rPr>
              <a:t>CLOSING</a:t>
            </a:r>
            <a:endParaRPr lang="en-US" sz="3800" b="0" i="0" u="none" strike="noStrike" dirty="0">
              <a:solidFill>
                <a:srgbClr val="556268"/>
              </a:solidFill>
              <a:latin typeface="Montserrat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9500" y="965200"/>
            <a:ext cx="10160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939393"/>
                </a:solidFill>
                <a:latin typeface="Montserrat Semi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4978400"/>
            <a:ext cx="35560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8675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74600" y="4940300"/>
            <a:ext cx="35560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675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  <a:r>
              <a:rPr lang="en-US" sz="2800" b="0" i="0" u="none" strike="noStrike">
                <a:solidFill>
                  <a:srgbClr val="FFFFFF"/>
                </a:solidFill>
                <a:latin typeface="Pretendard Bold"/>
              </a:rPr>
              <a:t> 2</a:t>
            </a: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3" y="2247899"/>
            <a:ext cx="16103600" cy="510540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93355" y="2628900"/>
            <a:ext cx="15011400" cy="4059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본 프로젝트 아키텍처는 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Spring Boot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 </a:t>
            </a:r>
            <a:r>
              <a:rPr lang="en-US" altLang="ko-KR" sz="24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Thymeleaf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기반으로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endParaRPr lang="en-US" altLang="ko-KR" sz="2400" dirty="0" smtClean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ts val="45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간결하고 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직관적인 서버사이드 렌더링을 통해 빠른 초기 화면 로딩과 유지보수 편의성을 확보했습니다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또한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Spring Security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Hibernate </a:t>
            </a:r>
            <a:r>
              <a:rPr lang="ko-KR" altLang="en-US" sz="2400" dirty="0" smtClean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설정으로 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보안과 성능 최적화에 중점을 두어 안정적인 서비스 운영 환경을 구현하였습니다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다만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서버사이드 렌더링 특성상 클라이언트 측 동적 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확장에 제한이 있으며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일부 복잡한 </a:t>
            </a:r>
            <a:r>
              <a:rPr lang="ko-KR" altLang="en-US" sz="2400" dirty="0" err="1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인터랙션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구현 시 추가적인 개발 노력이 요구되는 점은 향후 개선 과제로 남아 있습니다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b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이러한 점을 보완해 나가면서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보다 확장 가능하고 사용자 친화적인 시스템으로 발전시켜 나가겠습니다</a:t>
            </a:r>
            <a:r>
              <a:rPr lang="en-US" altLang="ko-KR" sz="2400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endParaRPr lang="ko-KR" altLang="en-US" sz="2400" dirty="0">
              <a:solidFill>
                <a:schemeClr val="bg1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2500"/>
            <a:ext cx="13474700" cy="334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933700"/>
            <a:ext cx="7975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25600" y="6807200"/>
            <a:ext cx="1371600" cy="246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381500" y="6807200"/>
            <a:ext cx="1371600" cy="246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37400" y="6807200"/>
            <a:ext cx="1371600" cy="2463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06600" y="901700"/>
            <a:ext cx="5905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0" dirty="0" smtClean="0">
                <a:solidFill>
                  <a:srgbClr val="556268"/>
                </a:solidFill>
                <a:latin typeface="Montserrat SemiBold"/>
              </a:rPr>
              <a:t>Project</a:t>
            </a:r>
            <a:r>
              <a:rPr lang="en-US" sz="3800" b="0" i="0" u="none" strike="noStrike" dirty="0" smtClean="0">
                <a:solidFill>
                  <a:srgbClr val="556268"/>
                </a:solidFill>
                <a:latin typeface="Montserrat SemiBold"/>
              </a:rPr>
              <a:t> </a:t>
            </a:r>
            <a:r>
              <a:rPr lang="en-US" sz="3800" b="0" i="0" u="none" strike="noStrike" dirty="0">
                <a:solidFill>
                  <a:srgbClr val="556268"/>
                </a:solidFill>
                <a:latin typeface="Montserrat SemiBold"/>
              </a:rPr>
              <a:t>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6600" y="1739900"/>
            <a:ext cx="2603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700" dirty="0" smtClean="0">
                <a:solidFill>
                  <a:srgbClr val="556268"/>
                </a:solidFill>
                <a:ea typeface="Pretendard Regular"/>
              </a:rPr>
              <a:t>프로젝트 </a:t>
            </a:r>
            <a:r>
              <a:rPr lang="ko-KR" sz="2700" b="0" i="0" u="none" strike="noStrike" dirty="0" smtClean="0">
                <a:solidFill>
                  <a:srgbClr val="556268"/>
                </a:solidFill>
                <a:ea typeface="Pretendard Regular"/>
              </a:rPr>
              <a:t>개요</a:t>
            </a:r>
            <a:endParaRPr lang="ko-KR" sz="2700" b="0" i="0" u="none" strike="noStrike" dirty="0">
              <a:solidFill>
                <a:srgbClr val="556268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9500" y="965200"/>
            <a:ext cx="558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939393"/>
                </a:solidFill>
                <a:latin typeface="Montserrat Semi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500" y="3644900"/>
            <a:ext cx="20447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6750"/>
              </a:lnSpc>
            </a:pPr>
            <a:r>
              <a:rPr lang="ko-KR" altLang="en-US" sz="2300" dirty="0" smtClean="0">
                <a:solidFill>
                  <a:srgbClr val="556268"/>
                </a:solidFill>
                <a:ea typeface="Pretendard Bold"/>
              </a:rPr>
              <a:t>프로젝트</a:t>
            </a:r>
            <a:r>
              <a:rPr lang="en-US" sz="2300" b="0" i="0" u="none" strike="noStrike" dirty="0" smtClean="0">
                <a:solidFill>
                  <a:srgbClr val="556268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556268"/>
                </a:solidFill>
                <a:ea typeface="Pretendard Bold"/>
              </a:rPr>
              <a:t>기간</a:t>
            </a:r>
          </a:p>
          <a:p>
            <a:pPr lvl="0" algn="l">
              <a:lnSpc>
                <a:spcPct val="186750"/>
              </a:lnSpc>
            </a:pPr>
            <a:r>
              <a:rPr lang="ko-KR" altLang="en-US" sz="2300" b="0" i="0" u="none" strike="noStrike" dirty="0" smtClean="0">
                <a:solidFill>
                  <a:srgbClr val="556268"/>
                </a:solidFill>
                <a:ea typeface="Pretendard Bold"/>
              </a:rPr>
              <a:t>프로젝트</a:t>
            </a:r>
            <a:r>
              <a:rPr lang="en-US" sz="2300" b="0" i="0" u="none" strike="noStrike" dirty="0" smtClean="0">
                <a:solidFill>
                  <a:srgbClr val="556268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556268"/>
                </a:solidFill>
                <a:ea typeface="Pretendard Bold"/>
              </a:rPr>
              <a:t>목적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20570" y="3644900"/>
            <a:ext cx="815703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6750"/>
              </a:lnSpc>
            </a:pPr>
            <a:r>
              <a:rPr lang="en-US" sz="2300" b="0" i="0" u="none" strike="noStrike" dirty="0" smtClean="0">
                <a:solidFill>
                  <a:srgbClr val="556268"/>
                </a:solidFill>
                <a:latin typeface="Pretendard Regular"/>
              </a:rPr>
              <a:t>2025. 03 ~ 2025. 06</a:t>
            </a:r>
            <a:endParaRPr lang="en-US" sz="2300" b="0" i="0" u="none" strike="noStrike" dirty="0">
              <a:solidFill>
                <a:srgbClr val="556268"/>
              </a:solidFill>
              <a:latin typeface="Pretendard Regular"/>
            </a:endParaRPr>
          </a:p>
          <a:p>
            <a:pPr lvl="0" algn="l">
              <a:lnSpc>
                <a:spcPct val="186750"/>
              </a:lnSpc>
            </a:pPr>
            <a:r>
              <a:rPr lang="ko-KR" altLang="en-US" sz="2300" b="0" i="0" u="none" strike="noStrike" dirty="0" smtClean="0">
                <a:solidFill>
                  <a:srgbClr val="556268"/>
                </a:solidFill>
                <a:ea typeface="Pretendard Regular"/>
              </a:rPr>
              <a:t>노후화된 중앙능력개발원 홈페이지 개편</a:t>
            </a:r>
            <a:endParaRPr lang="en-US" sz="2300" b="0" i="0" u="none" strike="noStrike" dirty="0">
              <a:solidFill>
                <a:srgbClr val="556268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79500" y="6591300"/>
            <a:ext cx="2755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6750"/>
              </a:lnSpc>
            </a:pPr>
            <a:r>
              <a:rPr lang="ko-KR" altLang="en-US" sz="2400" b="0" i="0" u="none" strike="noStrike" dirty="0" smtClean="0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2400" b="0" i="0" u="none" strike="noStrike" dirty="0" smtClean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Bold"/>
              </a:rPr>
              <a:t>내용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4300" y="7842250"/>
            <a:ext cx="1854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6160"/>
              </a:lnSpc>
            </a:pPr>
            <a:r>
              <a:rPr lang="ko-KR" altLang="en-US" sz="2200" b="0" i="0" u="none" strike="noStrike" dirty="0" smtClean="0">
                <a:solidFill>
                  <a:srgbClr val="FFFFFF"/>
                </a:solidFill>
                <a:ea typeface="Pretendard Regular"/>
              </a:rPr>
              <a:t>사용자 </a:t>
            </a:r>
            <a:r>
              <a:rPr lang="en-US" altLang="ko-KR" sz="2200" dirty="0" smtClean="0">
                <a:solidFill>
                  <a:srgbClr val="FFFFFF"/>
                </a:solidFill>
                <a:ea typeface="Pretendard Regular"/>
              </a:rPr>
              <a:t>UI </a:t>
            </a: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개선</a:t>
            </a: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102100" y="7670800"/>
            <a:ext cx="18542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동적 정보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lvl="0">
              <a:lnSpc>
                <a:spcPct val="126160"/>
              </a:lnSpc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데이터 베이스화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58000" y="7670800"/>
            <a:ext cx="18542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6160"/>
              </a:lnSpc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관리자 페이지 </a:t>
            </a:r>
            <a:endParaRPr lang="en-US" altLang="ko-KR" sz="2200" dirty="0" smtClean="0">
              <a:solidFill>
                <a:srgbClr val="FFFFFF"/>
              </a:solidFill>
              <a:ea typeface="Pretendard Regular"/>
            </a:endParaRPr>
          </a:p>
          <a:p>
            <a:pPr lvl="0">
              <a:lnSpc>
                <a:spcPct val="126160"/>
              </a:lnSpc>
            </a:pPr>
            <a:r>
              <a:rPr lang="ko-KR" altLang="en-US" sz="2200" dirty="0" smtClean="0">
                <a:solidFill>
                  <a:srgbClr val="FFFFFF"/>
                </a:solidFill>
                <a:ea typeface="Pretendard Regular"/>
              </a:rPr>
              <a:t>구현</a:t>
            </a:r>
            <a:endParaRPr lang="en-US" altLang="ko-KR" sz="2200" dirty="0">
              <a:solidFill>
                <a:srgbClr val="FFFFFF"/>
              </a:solidFill>
              <a:ea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17754600" cy="921327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16338" y="1178684"/>
            <a:ext cx="2755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86750"/>
              </a:lnSpc>
            </a:pPr>
            <a:r>
              <a:rPr lang="ko-KR" altLang="en-US" sz="4000" b="0" i="0" u="none" strike="noStrike" dirty="0" smtClean="0">
                <a:solidFill>
                  <a:srgbClr val="FFFFFF"/>
                </a:solidFill>
                <a:ea typeface="Pretendard Bold"/>
              </a:rPr>
              <a:t>개발 환경</a:t>
            </a:r>
            <a:endParaRPr lang="ko-KR" sz="4000" b="0" i="0" u="none" strike="noStrike" dirty="0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3" name="AutoShape 2" descr="Spring(프레임워크) - 나무위키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https://lh7-rt.googleusercontent.com/slidesz/AGV_vUe8sPr-k6k_avlPG2kLW1viDBJoyRv1fzoV8PUi0fSwJtEmC4l1hRTdHSKU9Xa-hbSMNQXTqP_vgwsnFqLhscgiz7S5Sm_KCeBqeVIR6WuquuLzA9XK1QlqSlJKZeI_AyqX3r-zedu1Wez4Fid0HQ=s2048?key=yX5m9BXCvQMG2s0d0Nrx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9" y="2781300"/>
            <a:ext cx="2288806" cy="120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37" y="2925170"/>
            <a:ext cx="4502727" cy="912715"/>
          </a:xfrm>
          <a:prstGeom prst="rect">
            <a:avLst/>
          </a:prstGeom>
        </p:spPr>
      </p:pic>
      <p:pic>
        <p:nvPicPr>
          <p:cNvPr id="1034" name="Picture 10" descr="https://lh7-rt.googleusercontent.com/slidesz/AGV_vUf_Fms3zb9XOzCm7zzgus6fNSeR1u281Gu5WHyw3k0Ng2oevGtC-KUwmbfxrQoE9lpmEyDLWgdktTIrWral1gB_Xk1KDzACJEQ3uJB2kOfXdOhA_4BXLn7YHDgIeBiV61kYYFmlQPYov2O0wQoJKQ=s2048?key=yX5m9BXCvQMG2s0d0Nrxg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082" y="2647260"/>
            <a:ext cx="28575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avaScrip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007" y="2781300"/>
            <a:ext cx="2294455" cy="12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7-rt.googleusercontent.com/slidesz/AGV_vUd6i6MBBcEOhSVazxzFZeQFRWkttUdTwfB5qTGlQthBg6GWbKZiXX1gcdpLf5Xuv3iweV3I_bKrh1RUkiKCroAeKm9PzabCauecVsXXBWPKgFFINkMRHttFMZXu7aTcREqiLCc-X6uNGk__BmDr=s2048?key=yX5m9BXCvQMG2s0d0Nrxg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83" y="5117936"/>
            <a:ext cx="3027975" cy="15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번역] Gradle(1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41" y="5209836"/>
            <a:ext cx="3583998" cy="144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호스팅된 MySQL - Amazon RDS for MySQL - AW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834" y="5209836"/>
            <a:ext cx="2590800" cy="13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7-rt.googleusercontent.com/slidesz/AGV_vUcC4T9cPETZc53UEgVc0E7Xyb9p-Wfk1XyNAA73Kw_U4ioaM83pfbSAoYjDyx1_8KyVWGPtGIOc-aCI3zq9mI3teBXJiQVSWYtmEPAa4lcujWANzQPPshozuAgg226lB92RJk8Os4RdfFWuywge=s2048?key=yX5m9BXCvQMG2s0d0Nrxg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722" y="4948061"/>
            <a:ext cx="3916218" cy="19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lh7-rt.googleusercontent.com/slidesz/AGV_vUeNVkYWDOxPeAi4An-4xyfzQ1q5G-vX7eV48bxUWFhLjj9dCBttHHEw1uiRb84PbfM3dqEkOFHlIQGAMqlxiVpo-dBhpRDO9MewqdWEpBGZm1BzWlNMzTQ8eHEFbPWMdJTNca-nRvregUqi3mSMNg=s2048?key=yX5m9BXCvQMG2s0d0Nrxg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831306"/>
            <a:ext cx="3769376" cy="13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17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17297400" cy="7543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06600" y="901700"/>
            <a:ext cx="59055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0" dirty="0" smtClean="0">
                <a:solidFill>
                  <a:srgbClr val="FFFFFF"/>
                </a:solidFill>
                <a:latin typeface="Montserrat SemiBold"/>
              </a:rPr>
              <a:t>UI Design</a:t>
            </a:r>
            <a:endParaRPr lang="en-US" sz="3800" b="0" i="0" u="none" strike="noStrike" dirty="0">
              <a:solidFill>
                <a:srgbClr val="FFFFFF"/>
              </a:solidFill>
              <a:latin typeface="Montserrat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06600" y="1739900"/>
            <a:ext cx="2603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27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9500" y="965200"/>
            <a:ext cx="10160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0" i="0" u="none" strike="noStrike">
                <a:solidFill>
                  <a:srgbClr val="FFFFFF">
                    <a:alpha val="80000"/>
                  </a:srgbClr>
                </a:solidFill>
                <a:latin typeface="Montserrat Semi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85000" y="73914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dirty="0" err="1" smtClean="0">
                <a:solidFill>
                  <a:srgbClr val="556268"/>
                </a:solidFill>
                <a:ea typeface="Pretendard Bold"/>
              </a:rPr>
              <a:t>메인페이지</a:t>
            </a:r>
            <a:r>
              <a:rPr lang="en-US" altLang="ko-KR" sz="2600" b="0" i="0" u="none" strike="noStrike" dirty="0" smtClean="0">
                <a:solidFill>
                  <a:srgbClr val="556268"/>
                </a:solidFill>
                <a:ea typeface="Pretendard Bold"/>
              </a:rPr>
              <a:t> </a:t>
            </a: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개선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26200" y="8089900"/>
            <a:ext cx="4445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기존 </a:t>
            </a:r>
            <a:r>
              <a:rPr lang="ko-KR" altLang="en-US" sz="2200" dirty="0" err="1" smtClean="0">
                <a:solidFill>
                  <a:srgbClr val="556268"/>
                </a:solidFill>
                <a:ea typeface="Pretendard Regular"/>
              </a:rPr>
              <a:t>메인페이지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 </a:t>
            </a:r>
            <a:r>
              <a:rPr lang="en-US" altLang="ko-KR" sz="2200" dirty="0" smtClean="0">
                <a:solidFill>
                  <a:srgbClr val="556268"/>
                </a:solidFill>
                <a:ea typeface="Pretendard Regular"/>
              </a:rPr>
              <a:t>UI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전면 개선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교육 과정과 온라인 접수를 메인페이지에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배치해 접근성 향상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en-US" sz="2200" b="0" i="0" u="none" strike="noStrike" dirty="0" smtClean="0">
                <a:solidFill>
                  <a:srgbClr val="556268"/>
                </a:solidFill>
                <a:latin typeface="Pretendard Regular"/>
              </a:rPr>
              <a:t> </a:t>
            </a:r>
            <a:endParaRPr lang="en-US" sz="2200" b="0" i="0" u="none" strike="noStrike" dirty="0">
              <a:solidFill>
                <a:srgbClr val="556268"/>
              </a:solidFill>
              <a:latin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413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47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3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771900"/>
            <a:ext cx="7149776" cy="2681636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7708900" y="5219700"/>
            <a:ext cx="2603500" cy="0"/>
          </a:xfrm>
          <a:prstGeom prst="straightConnector1">
            <a:avLst/>
          </a:prstGeom>
          <a:ln w="76200">
            <a:solidFill>
              <a:srgbClr val="B4B0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924" y="3880024"/>
            <a:ext cx="6273800" cy="3047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28700"/>
            <a:ext cx="11126753" cy="7678222"/>
          </a:xfrm>
          <a:prstGeom prst="rect">
            <a:avLst/>
          </a:prstGeom>
        </p:spPr>
      </p:pic>
      <p:sp>
        <p:nvSpPr>
          <p:cNvPr id="22" name="TextBox 16"/>
          <p:cNvSpPr txBox="1"/>
          <p:nvPr/>
        </p:nvSpPr>
        <p:spPr>
          <a:xfrm>
            <a:off x="12021560" y="4641850"/>
            <a:ext cx="4445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 err="1">
                <a:solidFill>
                  <a:srgbClr val="556268"/>
                </a:solidFill>
                <a:ea typeface="Pretendard Regular"/>
              </a:rPr>
              <a:t>가독성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 향상을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목표로 </a:t>
            </a: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구조를 재정렬하여 사용자 집중도 및 접근성 강화</a:t>
            </a:r>
            <a:endParaRPr lang="en-US" sz="2200" b="0" i="0" u="none" strike="noStrike" dirty="0">
              <a:solidFill>
                <a:srgbClr val="556268"/>
              </a:solidFill>
              <a:latin typeface="Pretendard Regular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12580360" y="3626394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교육 과정 개선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9853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sp>
        <p:nvSpPr>
          <p:cNvPr id="22" name="TextBox 16"/>
          <p:cNvSpPr txBox="1"/>
          <p:nvPr/>
        </p:nvSpPr>
        <p:spPr>
          <a:xfrm>
            <a:off x="6730998" y="8115300"/>
            <a:ext cx="4445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en-US" altLang="ko-KR" sz="2200" dirty="0" err="1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Swiper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활용한 </a:t>
            </a:r>
            <a:r>
              <a:rPr lang="ko-KR" altLang="en-US" sz="2200" dirty="0" err="1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인터랙션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요소 도입으로 </a:t>
            </a:r>
            <a:r>
              <a:rPr lang="en-US" altLang="ko-KR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사용성 및 </a:t>
            </a:r>
            <a:endParaRPr lang="en-US" altLang="ko-KR" sz="2200" dirty="0" smtClean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시각적 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완성도 향상</a:t>
            </a:r>
            <a:r>
              <a:rPr lang="en-US" sz="2200" b="0" i="0" u="none" strike="noStrike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 </a:t>
            </a:r>
            <a:endParaRPr lang="en-US" sz="2200" b="0" i="0" u="none" strike="noStrike" dirty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289798" y="7208982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포트폴리오 개선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32" y="1263294"/>
            <a:ext cx="11879333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sp>
        <p:nvSpPr>
          <p:cNvPr id="22" name="TextBox 16"/>
          <p:cNvSpPr txBox="1"/>
          <p:nvPr/>
        </p:nvSpPr>
        <p:spPr>
          <a:xfrm>
            <a:off x="4032844" y="7658100"/>
            <a:ext cx="9149756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탭 기반 인터페이스를 적용하여 교육 과정 간의 직관적인 전환 구현 </a:t>
            </a:r>
            <a:endParaRPr lang="en-US" altLang="ko-KR" sz="2200" dirty="0" smtClean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 smtClean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모던 </a:t>
            </a:r>
            <a:r>
              <a:rPr lang="en-US" altLang="ko-KR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 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트렌드에 부합하도록 전반적인 디자인 </a:t>
            </a:r>
            <a:r>
              <a:rPr lang="ko-KR" altLang="en-US" sz="2200" dirty="0" err="1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리뉴얼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수행</a:t>
            </a:r>
            <a:endParaRPr lang="en-US" sz="2200" b="0" i="0" u="none" strike="noStrike" dirty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6944022" y="6552493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과정 상세페이지 개선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345" y="1391466"/>
            <a:ext cx="16023297" cy="412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B0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19100"/>
            <a:ext cx="17907001" cy="986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9500" y="3670300"/>
            <a:ext cx="533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Montserrat SemiBold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28700"/>
            <a:ext cx="5982535" cy="8040222"/>
          </a:xfrm>
          <a:prstGeom prst="rect">
            <a:avLst/>
          </a:prstGeom>
        </p:spPr>
      </p:pic>
      <p:sp>
        <p:nvSpPr>
          <p:cNvPr id="8" name="TextBox 15"/>
          <p:cNvSpPr txBox="1"/>
          <p:nvPr/>
        </p:nvSpPr>
        <p:spPr>
          <a:xfrm>
            <a:off x="11201400" y="2628900"/>
            <a:ext cx="33274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86750"/>
              </a:lnSpc>
            </a:pPr>
            <a:r>
              <a:rPr lang="ko-KR" altLang="en-US" sz="2600" b="0" i="0" u="none" strike="noStrike" dirty="0" smtClean="0">
                <a:solidFill>
                  <a:srgbClr val="556268"/>
                </a:solidFill>
                <a:ea typeface="Pretendard Bold"/>
              </a:rPr>
              <a:t>온라인 접수 개선</a:t>
            </a:r>
            <a:endParaRPr lang="ko-KR" sz="2600" b="0" i="0" u="none" strike="noStrike" dirty="0">
              <a:solidFill>
                <a:srgbClr val="556268"/>
              </a:solidFill>
              <a:ea typeface="Pretendard Bold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9880600" y="3947968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2720"/>
              </a:lnSpc>
            </a:pPr>
            <a:r>
              <a:rPr lang="ko-KR" altLang="en-US" sz="2200" dirty="0">
                <a:solidFill>
                  <a:srgbClr val="556268"/>
                </a:solidFill>
                <a:ea typeface="Pretendard Regular"/>
              </a:rPr>
              <a:t>사용자 친화적인 접수 폼으로 정보 입력 흐름 </a:t>
            </a:r>
            <a:r>
              <a:rPr lang="ko-KR" altLang="en-US" sz="2200" dirty="0" smtClean="0">
                <a:solidFill>
                  <a:srgbClr val="556268"/>
                </a:solidFill>
                <a:ea typeface="Pretendard Regular"/>
              </a:rPr>
              <a:t>최적화</a:t>
            </a:r>
            <a:endParaRPr lang="en-US" altLang="ko-KR" sz="2200" dirty="0" smtClean="0">
              <a:solidFill>
                <a:srgbClr val="556268"/>
              </a:solidFill>
              <a:ea typeface="Pretendard Regular"/>
            </a:endParaRPr>
          </a:p>
          <a:p>
            <a:pPr lvl="0" algn="ctr">
              <a:lnSpc>
                <a:spcPct val="152720"/>
              </a:lnSpc>
            </a:pPr>
            <a:r>
              <a:rPr lang="ko-KR" altLang="en-US" sz="2200" dirty="0" err="1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가독성과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사용성을 고려한 접수 폼 </a:t>
            </a:r>
            <a:r>
              <a:rPr lang="en-US" altLang="ko-KR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 </a:t>
            </a:r>
            <a:r>
              <a:rPr lang="ko-KR" altLang="en-US" sz="2200" dirty="0">
                <a:solidFill>
                  <a:srgbClr val="556268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endParaRPr lang="en-US" sz="2200" b="0" i="0" u="none" strike="noStrike" dirty="0">
              <a:solidFill>
                <a:srgbClr val="556268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08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664</Words>
  <Application>Microsoft Office PowerPoint</Application>
  <PresentationFormat>사용자 지정</PresentationFormat>
  <Paragraphs>144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Pretendard Bold</vt:lpstr>
      <vt:lpstr>Montserrat SemiBold</vt:lpstr>
      <vt:lpstr>맑은 고딕</vt:lpstr>
      <vt:lpstr>Calibri</vt:lpstr>
      <vt:lpstr>Arial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JA104</dc:creator>
  <cp:lastModifiedBy>JA104</cp:lastModifiedBy>
  <cp:revision>21</cp:revision>
  <dcterms:created xsi:type="dcterms:W3CDTF">2006-08-16T00:00:00Z</dcterms:created>
  <dcterms:modified xsi:type="dcterms:W3CDTF">2025-07-04T06:48:53Z</dcterms:modified>
</cp:coreProperties>
</file>